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6"/>
  </p:notesMasterIdLst>
  <p:handoutMasterIdLst>
    <p:handoutMasterId r:id="rId27"/>
  </p:handoutMasterIdLst>
  <p:sldIdLst>
    <p:sldId id="303" r:id="rId2"/>
    <p:sldId id="365" r:id="rId3"/>
    <p:sldId id="387" r:id="rId4"/>
    <p:sldId id="366" r:id="rId5"/>
    <p:sldId id="369" r:id="rId6"/>
    <p:sldId id="367" r:id="rId7"/>
    <p:sldId id="370" r:id="rId8"/>
    <p:sldId id="371" r:id="rId9"/>
    <p:sldId id="374" r:id="rId10"/>
    <p:sldId id="373" r:id="rId11"/>
    <p:sldId id="368" r:id="rId12"/>
    <p:sldId id="378" r:id="rId13"/>
    <p:sldId id="377" r:id="rId14"/>
    <p:sldId id="376" r:id="rId15"/>
    <p:sldId id="384" r:id="rId16"/>
    <p:sldId id="381" r:id="rId17"/>
    <p:sldId id="382" r:id="rId18"/>
    <p:sldId id="380" r:id="rId19"/>
    <p:sldId id="372" r:id="rId20"/>
    <p:sldId id="379" r:id="rId21"/>
    <p:sldId id="385" r:id="rId22"/>
    <p:sldId id="386" r:id="rId23"/>
    <p:sldId id="383" r:id="rId24"/>
    <p:sldId id="332" r:id="rId25"/>
  </p:sldIdLst>
  <p:sldSz cx="13004800" cy="9753600"/>
  <p:notesSz cx="6819900" cy="9931400"/>
  <p:embeddedFontLst>
    <p:embeddedFont>
      <p:font typeface="Arial Unicode MS" panose="020B0604020202020204" pitchFamily="34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roid Sans Mono" panose="020B0609030804020204" pitchFamily="49" charset="0"/>
      <p:regular r:id="rId33"/>
    </p:embeddedFont>
    <p:embeddedFont>
      <p:font typeface="Eurostile" panose="020B0504020202050204" pitchFamily="34" charset="0"/>
      <p:regular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B7A"/>
    <a:srgbClr val="DB6207"/>
    <a:srgbClr val="C2E49C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1070" y="43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4/30/2021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30.04.2021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37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206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07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004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89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4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090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36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611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7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82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02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01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56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46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51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\tvg\analyzer\fp-bit.i.a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27" y="2029382"/>
            <a:ext cx="6465146" cy="483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720396" y="1615737"/>
            <a:ext cx="524053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How many potential traces?</a:t>
            </a:r>
          </a:p>
        </p:txBody>
      </p:sp>
    </p:spTree>
    <p:extLst>
      <p:ext uri="{BB962C8B-B14F-4D97-AF65-F5344CB8AC3E}">
        <p14:creationId xmlns:p14="http://schemas.microsoft.com/office/powerpoint/2010/main" val="19649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Space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/>
              <a:t>Containment by tuning the search:</a:t>
            </a:r>
          </a:p>
          <a:p>
            <a:r>
              <a:rPr lang="en-GB"/>
              <a:t>Reduce to sub space, that hopefully contains an example trace</a:t>
            </a:r>
          </a:p>
          <a:p>
            <a:r>
              <a:rPr lang="en-GB"/>
              <a:t>Loop length prediction</a:t>
            </a:r>
          </a:p>
          <a:p>
            <a:r>
              <a:rPr lang="en-GB"/>
              <a:t>…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30" y="1372730"/>
            <a:ext cx="6343206" cy="50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359588" y="1615737"/>
            <a:ext cx="4717958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How big would the whole</a:t>
            </a:r>
          </a:p>
          <a:p>
            <a:r>
              <a:rPr lang="de-DE" sz="3200">
                <a:solidFill>
                  <a:srgbClr val="FF0000"/>
                </a:solidFill>
              </a:rPr>
              <a:t>trace tree be?</a:t>
            </a:r>
          </a:p>
        </p:txBody>
      </p:sp>
    </p:spTree>
    <p:extLst>
      <p:ext uri="{BB962C8B-B14F-4D97-AF65-F5344CB8AC3E}">
        <p14:creationId xmlns:p14="http://schemas.microsoft.com/office/powerpoint/2010/main" val="9420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Tree Size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/>
              <a:t>Containment by Producer-Consumer Model:</a:t>
            </a:r>
          </a:p>
          <a:p>
            <a:r>
              <a:rPr lang="en-GB"/>
              <a:t>Powered by Lazyness (“evaluation by need”)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1026" name="Picture 2" descr="What Existed Before the Big Bang? | HowStuff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29" y="1131903"/>
            <a:ext cx="8216068" cy="46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1813372" y="7498081"/>
            <a:ext cx="2068497" cy="15158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Producer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190063" y="7498081"/>
            <a:ext cx="2068497" cy="1515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6" name="Pfeil nach rechts 5"/>
          <p:cNvSpPr/>
          <p:nvPr/>
        </p:nvSpPr>
        <p:spPr>
          <a:xfrm>
            <a:off x="4165955" y="8118627"/>
            <a:ext cx="1740023" cy="2929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8502697" y="8234037"/>
            <a:ext cx="102093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656794" y="8095537"/>
            <a:ext cx="2177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Maybe Result</a:t>
            </a:r>
          </a:p>
        </p:txBody>
      </p:sp>
    </p:spTree>
    <p:extLst>
      <p:ext uri="{BB962C8B-B14F-4D97-AF65-F5344CB8AC3E}">
        <p14:creationId xmlns:p14="http://schemas.microsoft.com/office/powerpoint/2010/main" val="293288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to 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SUMMARY =====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84135" y="1372730"/>
            <a:ext cx="8932985" cy="4811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#ifdef CALC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printf("GOT IT!\n");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#endif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513033" y="9250533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7690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Full Solution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033200"/>
            <a:ext cx="13004800" cy="802648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[2,2,2,2,2,2,1,1,1,1,1,1,1,2]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30758235 , b = 0 , b_ARROW_class = 3 , b_ARROW_sign = 0 , b_ARROW_normal_exp = 0 , b_ARROW_fraction_DOT_ll = 16777219 )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0 , return_val_ARROW_fraction_DOT_ll = 1968526687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30758229 , b = 0 , b_ARROW_class = 3 , b_ARROW_sign = 0 , b_ARROW_normal_exp = 0 , b_ARROW_fraction_DOT_ll = 33554432 )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1968526656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2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0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DEAD Then branch in line 1050, col 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FAIL, there are coverage gaps!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2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Predicting While-Loop Iterations (1)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let i_n :: CExpr -&gt; CExpr = case ass_expr of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for all binops where the following holds (Linearity?):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i_n = i_(n-1) `binop` c  =&gt;  i_n = i_0 `binop` c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CBinary binop (CVar ident _) cconst@(CConst _) _ |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ident ≡ ass_ident ∧ binop ∈ [CSubOp,CAddOp,CShrOp,CShlOp] →				\ n_var -&gt; CBinary binop i_0 (n_var ∗ cconst) undefNode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6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7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Predicting While-Loop Iterations (2)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       = ( counter_var `substituteBy` (i_n n_var)         ) 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= ( counter_var `substituteBy` (i_n (n_var − ⅈ 1)) ) 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cond_0       = ( counter_var `substituteBy` (i_n (ⅈ 0))         ) 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n_var ⩾ ⅈ 0,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not_c cond_0  ⋏  n_var ⩵ ⅈ 0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⋎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cond_nminus1  ⋏  n_var ⩾ ⅈ 1 ⋏ not_c cond_n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])</a:t>
            </a: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50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7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Predicting For-Loop Iterations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Even easier, thanks to MISRA</a:t>
            </a:r>
          </a:p>
          <a:p>
            <a:r>
              <a:rPr lang="de-DE"/>
              <a:t>to be implemented…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Verification Harness</a:t>
            </a:r>
            <a:endParaRPr lang="en-GB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42800" y="1033200"/>
            <a:ext cx="12349656" cy="810165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:: String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= (prettyCompact.ppr) $ [cunit|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&lt;stdio.h&gt;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&lt;stdlib.h&gt;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"myfp-bit.c"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main(int argc, char* argv[])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i = 1 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arga0 = atoi(argv[i++]); // a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arga4 = atoi(argv[i++]); // fractype ll; }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argb0 = atoi(argv[i++]); // b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argb4 = atoi(argv[i++]); // fractype ll; }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a = { arga1, arga2, arga3, { arga4 } };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b = { argb1, argb2, argb3, { argb4 } };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fp_number_type* r = _fpdiv_parts(&amp;a,&amp;b);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printf("f(a=%i, a={ %i,%i,%i, fraction={%i} },   b=%i, b={ %i,%i,%i, fraction={%i} }) =\n%i %i %i %i %i\n",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arga0,arga1,arga2,arga3,arga4,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argb0,argb1,argb2,argb3,argb4,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r,r-&gt;class,r-&gt;sign,r-&gt;normal_exp,r-&gt;fraction.ll);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|]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254496" y="2770632"/>
            <a:ext cx="55412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/>
              <a:t>Using Quasi-Quoter as template for C test harness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1</a:t>
            </a: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Some Implementation Features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/>
              <a:t>Switch from Coverage in a specified function to call-transitive coverage</a:t>
            </a:r>
          </a:p>
          <a:p>
            <a:r>
              <a:rPr lang="en-GB"/>
              <a:t>Function expansion by </a:t>
            </a:r>
            <a:r>
              <a:rPr lang="el-GR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-reduction (vs. representation in solver theory)</a:t>
            </a:r>
            <a:endParaRPr lang="en-GB"/>
          </a:p>
          <a:p>
            <a:r>
              <a:rPr lang="en-GB"/>
              <a:t>Type inference because Z3 has none </a:t>
            </a:r>
            <a:r>
              <a:rPr lang="en-GB">
                <a:sym typeface="Wingdings" panose="05000000000000000000" pitchFamily="2" charset="2"/>
              </a:rPr>
              <a:t></a:t>
            </a:r>
            <a:endParaRPr lang="en-GB"/>
          </a:p>
          <a:p>
            <a:r>
              <a:rPr lang="en-GB"/>
              <a:t>Splitting up products (i.e. structs) into separate variables, indexed by the instance (i.e. pointer or struct instance name)</a:t>
            </a:r>
          </a:p>
          <a:p>
            <a:r>
              <a:rPr lang="en-GB"/>
              <a:t>Rewriting switch to equivalent if-then-elses (nasty breaks!)</a:t>
            </a:r>
          </a:p>
          <a:p>
            <a:r>
              <a:rPr lang="en-GB"/>
              <a:t>Simplification (e.g. Pointer-AddressOf-Cancellation) needed as intermediate steps</a:t>
            </a:r>
          </a:p>
          <a:p>
            <a:r>
              <a:rPr lang="en-GB"/>
              <a:t>Using case distinction completeness for maximum defensive coding</a:t>
            </a:r>
          </a:p>
          <a:p>
            <a:r>
              <a:rPr lang="en-GB"/>
              <a:t>Unicode-Syntax for mathematical comprehension</a:t>
            </a:r>
          </a:p>
          <a:p>
            <a:r>
              <a:rPr lang="en-GB"/>
              <a:t>Dump AST (</a:t>
            </a:r>
            <a:r>
              <a:rPr lang="en-GB">
                <a:hlinkClick r:id="rId3" action="ppaction://hlinkfile"/>
              </a:rPr>
              <a:t>file:///C:/Data/tvg/analyzer/fp-bit.i.ast.html</a:t>
            </a:r>
            <a:r>
              <a:rPr lang="en-GB"/>
              <a:t>, e.g.)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3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Internal Trace Representation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232771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data TraceElem =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Assignment CExpr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Condition Bool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NewDeclaration (Ident,Type)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Return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TraceOr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TraceAnd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CutOff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deriving Data</a:t>
            </a:r>
          </a:p>
          <a:p>
            <a:pPr marL="0" indent="0">
              <a:buNone/>
            </a:pPr>
            <a:endParaRPr lang="en-GB" sz="14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5047860" y="1372729"/>
            <a:ext cx="7772401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CLASS_SNAN :: enum $540  (line 349,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CLASS_QNAN :: enum $540  (line 350,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CLASS_ZERO :: enum $540  (line 351,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CLASS_NUMBER :: enum $540  (line 352,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CLASS_INFINITY :: enum $540  (line 353,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iszero :: int (struct $570 * x)  (line 184,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isnan :: int (struct $570 * x)  (line 167,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nan :: struct $570 * ()  (line 153,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 :: struct $570 *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a_ARROW_class :: enum $540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a_ARROW_sign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a_ARROW_normal_exp ::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a_ARROW_fraction_DOT_ll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bit_1 :: unsigned int  (line 929,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numerator_2 :: unsigned int  (line 930,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denominator_3 :: unsigned int  (line 931,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quotient_4 :: unsigned int  (line 932,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CLASS_SNAN || a-&gt;class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CLASS_SNAN || b-&gt;class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a-&gt;sign = a-&gt;sign ^ b-&gt;sign  (line 943,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CLASS_INFINITY || a-&gt;class == CLASS_ZERO)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CLASS_INFINITY)  (line 177, col 28)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CLASS_ZERO)  (line 186, col 10)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a-&gt;normal_exp = a-&gt;normal_exp - b-&gt;normal_exp  (line 971,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numerator_2 = a-&gt;fraction.ll  (line 972,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denominator_3 = b-&gt;fraction.ll  (line 973,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!(numerator_2 &lt; denominator_3)  (line 975, col 9)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a-&gt;fraction.ll = quotient_4  (line 982,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 a  (line 983, col 13)</a:t>
            </a: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0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Microsoft Research’s Z3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is much cooler than MiniZinc</a:t>
            </a:r>
          </a:p>
          <a:p>
            <a:r>
              <a:rPr lang="de-DE"/>
              <a:t>using SMTLIB2 Interface:</a:t>
            </a:r>
          </a:p>
          <a:p>
            <a:pPr marL="0" indent="0">
              <a:buNone/>
            </a:pPr>
            <a:endParaRPr lang="en-GB" sz="12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(set-option :smt.relevancy 0)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(set-option :produce-models true)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 (_ BitVec 16))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a_ARROW_class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a_ARROW_sign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a_ARROW_normal_exp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a_ARROW_fraction_DOT_ll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(not (not (= (bvand (bvshl (bvshl (bvshl (bvshl (bvlshr (bvlshr (bvlshr (bvlshr (bvmul a_ARROW_fraction_DOT_ll b_ARROW_fraction_DOT_ll) (bvmul #x00000004 #x00000008)) #x00000001) #x00000001) #x00000001) #x00000001) #x00000001) #x00000001) #x00000001) (bvshl #x00000001 #x00000007)) #x00000000))))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(not (not (= (bvshl (bvshl (bvshl (bvshl (bvor (bvlshr (bvor (bvlshr (bvmul a_ARROW_fraction_DOT_ll b_ARROW_fraction_DOT_ll) #x00000001) #x80000000) #x00000001) #x80000000) #x00000001) #x00000001) #x00000001) #x00000001) #x00000000))))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return_val_ARROW_fraction_DOT_ll (bvshl (bvshl (bvshl (bvshl (bvlshr (bvlshr (bvlshr (bvlshr (bvmul a_ARROW_fraction_DOT_ll b_ARROW_fraction_DOT_ll) (bvmul #x00000004 #x00000008))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return_val_ARROW_normal_exp (bvsub (bvsub (bvsub (bvsub (bvadd (bvadd (bvadd (bvsub (bvadd (bvadd a_ARROW_normal_exp b_ARROW_normal_exp) #x00000020) (bvadd #x00000017 #x00000007))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return_val_ARROW_sign (bvand #x00000001 (bvnot (bvor (bvand a_ARROW_sign b_ARROW_sign) (bvand (bvnot a_ARROW_sign) (bvnot b_ARROW_sign)))))))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return_val_ARROW_class #x00000003))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 tmp))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(minimize a_ARROW_class)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(check-sat)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(a_ARROW_class))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3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Things left to do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/>
              <a:t>It is still a prototype!</a:t>
            </a:r>
          </a:p>
          <a:p>
            <a:r>
              <a:rPr lang="en-GB"/>
              <a:t>Fixing up Coder’s (i.e. C’s) sloppyness automatically, for example:</a:t>
            </a:r>
            <a:br>
              <a:rPr lang="en-GB"/>
            </a:br>
            <a:br>
              <a:rPr lang="en-GB"/>
            </a:b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tmp-&gt;sign = a-&gt;sign != b-&gt;sign;         // tmp-&gt;sign is unsigned int</a:t>
            </a:r>
            <a:b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lang="en-GB"/>
              <a:t>      </a:t>
            </a:r>
            <a:r>
              <a:rPr lang="en-GB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br>
              <a:rPr lang="en-GB"/>
            </a:b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tmp-&gt;sign = 1 &amp; (~((a-&gt;sign)&amp;(b-&gt;sign) | (~(a-&gt;sign) &amp; ~(b-&gt;sign))));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Automatically generate C test harness</a:t>
            </a:r>
          </a:p>
          <a:p>
            <a:r>
              <a:rPr lang="en-GB"/>
              <a:t>Implement remaining C (arrays, for, ternary-if, etc.)</a:t>
            </a:r>
            <a:br>
              <a:rPr lang="en-GB"/>
            </a:br>
            <a:r>
              <a:rPr lang="en-GB"/>
              <a:t>=&gt; Work on other Challenges</a:t>
            </a:r>
          </a:p>
          <a:p>
            <a:r>
              <a:rPr lang="en-GB"/>
              <a:t>More stats and control for solution search</a:t>
            </a:r>
            <a:br>
              <a:rPr lang="en-GB"/>
            </a:br>
            <a:r>
              <a:rPr lang="en-GB"/>
              <a:t>=&gt; Automatically derive search strategies</a:t>
            </a:r>
          </a:p>
          <a:p>
            <a:r>
              <a:rPr lang="en-GB"/>
              <a:t>Implement all my ideas for heuristics,</a:t>
            </a:r>
            <a:br>
              <a:rPr lang="en-GB"/>
            </a:br>
            <a:r>
              <a:rPr lang="en-GB"/>
              <a:t>transfer some ideas from chess engines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8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6813550" y="1625600"/>
            <a:ext cx="5703888" cy="539115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de-DE" sz="3400" b="1">
              <a:solidFill>
                <a:srgbClr val="64748B"/>
              </a:solidFill>
            </a:endParaRPr>
          </a:p>
        </p:txBody>
      </p:sp>
      <p:pic>
        <p:nvPicPr>
          <p:cNvPr id="17413" name="Picture 2" descr="\\smbsrv.validas\intranet\Validas\CorporateIdentity\ValidasLogos\validas600.png"/>
          <p:cNvPicPr>
            <a:picLocks noChangeAspect="1" noChangeArrowheads="1"/>
          </p:cNvPicPr>
          <p:nvPr/>
        </p:nvPicPr>
        <p:blipFill>
          <a:blip r:embed="rId2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8858665" y="8129588"/>
            <a:ext cx="37274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itel 9"/>
          <p:cNvSpPr>
            <a:spLocks noGrp="1"/>
          </p:cNvSpPr>
          <p:nvPr>
            <p:ph type="title"/>
          </p:nvPr>
        </p:nvSpPr>
        <p:spPr bwMode="auto">
          <a:xfrm>
            <a:off x="442913" y="93663"/>
            <a:ext cx="10742612" cy="93980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/>
              <a:t>The 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855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>
                <a:latin typeface="Eurostile" panose="020B0504020202050204" pitchFamily="34" charset="0"/>
              </a:rPr>
              <a:t>The Efficieny of Lazyness (search space reduction)</a:t>
            </a:r>
          </a:p>
          <a:p>
            <a:r>
              <a:rPr lang="en-GB" sz="1400" b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>
                <a:latin typeface="Eurostile" panose="020B0504020202050204" pitchFamily="34" charset="0"/>
              </a:rPr>
              <a:t>Only Toplevel function coverage or full depth</a:t>
            </a:r>
          </a:p>
          <a:p>
            <a:r>
              <a:rPr lang="en-GB" sz="1400" b="0">
                <a:latin typeface="Eurostile" panose="020B0504020202050204" pitchFamily="34" charset="0"/>
              </a:rPr>
              <a:t>Interface: Input C-Source (maybe already preprocessed), Output customizable (currently solutions.txt with ForeC )</a:t>
            </a:r>
          </a:p>
          <a:p>
            <a:r>
              <a:rPr lang="en-GB" sz="1400" b="0">
                <a:latin typeface="Eurostile" panose="020B0504020202050204" pitchFamily="34" charset="0"/>
              </a:rPr>
              <a:t>Cutoffs (from Chess Programming)</a:t>
            </a:r>
          </a:p>
          <a:p>
            <a:r>
              <a:rPr lang="en-GB" sz="1400" b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>
                <a:latin typeface="Eurostile" panose="020B0504020202050204" pitchFamily="34" charset="0"/>
              </a:rPr>
              <a:t>Model level debugging (solver_debug)</a:t>
            </a:r>
          </a:p>
          <a:p>
            <a:r>
              <a:rPr lang="en-GB" sz="1400" b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Show Tests</a:t>
            </a:r>
          </a:p>
          <a:p>
            <a:r>
              <a:rPr lang="en-GB" sz="1400" b="0">
                <a:latin typeface="Eurostile" panose="020B0504020202050204" pitchFamily="34" charset="0"/>
              </a:rPr>
              <a:t>Performance in Project qkitknorrbremse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Examples</a:t>
            </a:r>
            <a:endParaRPr lang="en-GB" sz="1400" b="0"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Outstripping VectorCAST (“How to make enemies”?)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C++ Parser needed -&gt; all for C++</a:t>
            </a:r>
            <a:endParaRPr lang="en-GB" sz="1400" b="0">
              <a:latin typeface="Eurostile" panose="020B0504020202050204" pitchFamily="34" charset="0"/>
            </a:endParaRPr>
          </a:p>
          <a:p>
            <a:pPr lvl="1"/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42800" y="6493790"/>
            <a:ext cx="3850231" cy="17358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/>
              <a:t>Which inputs (“test vectors”) lead to 100% code coverage?</a:t>
            </a: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flipH="1">
            <a:off x="6502400" y="7100085"/>
            <a:ext cx="560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I.e. What does g(2,y) return?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6057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899137" y="6822184"/>
            <a:ext cx="3598986" cy="585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137138"/>
            <a:ext cx="8984566" cy="799513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fp_number_type * _fpdiv_parts (fp_number_type * a, fp_number_type * b)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[...]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= IMPLICIT_1;  // = 30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a-&gt;fraction.ll = quotient;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(a);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Jorge’s and Alex’ Challenge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82508" y="6930030"/>
            <a:ext cx="331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How to cover that code?</a:t>
            </a:r>
            <a:endParaRPr lang="en-US"/>
          </a:p>
        </p:txBody>
      </p:sp>
      <p:sp>
        <p:nvSpPr>
          <p:cNvPr id="7" name="Pfeil nach links 6"/>
          <p:cNvSpPr/>
          <p:nvPr/>
        </p:nvSpPr>
        <p:spPr>
          <a:xfrm>
            <a:off x="5701811" y="6968439"/>
            <a:ext cx="677008" cy="2925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27" y="2414954"/>
            <a:ext cx="2143125" cy="2143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Oscar: Existing Tools?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Denise’s Report: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CREST</a:t>
            </a:r>
          </a:p>
          <a:p>
            <a:r>
              <a:rPr lang="en-GB"/>
              <a:t>KLEE (Problems with Library Functions)</a:t>
            </a:r>
          </a:p>
          <a:p>
            <a:r>
              <a:rPr lang="en-GB"/>
              <a:t>VectorCast</a:t>
            </a:r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6" name="Geschweifte Klammer rechts 5"/>
          <p:cNvSpPr/>
          <p:nvPr/>
        </p:nvSpPr>
        <p:spPr>
          <a:xfrm>
            <a:off x="7666892" y="2414954"/>
            <a:ext cx="351693" cy="194603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392160" y="2926304"/>
            <a:ext cx="187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/>
              <a:t>float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00527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tvg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Predecessors from the same tooling family: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code coverage tool</a:t>
            </a:r>
          </a:p>
          <a:p>
            <a:r>
              <a:rPr lang="en-GB"/>
              <a:t>DSL for pattern recognition in C source (“prevent”)</a:t>
            </a:r>
          </a:p>
          <a:p>
            <a:r>
              <a:rPr lang="en-GB"/>
              <a:t>calltree</a:t>
            </a:r>
          </a:p>
          <a:p>
            <a:r>
              <a:rPr lang="en-GB"/>
              <a:t>calltree with partial function pointer resolution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Rapid prototyping,</a:t>
            </a:r>
          </a:p>
          <a:p>
            <a:pPr marL="0" indent="0">
              <a:buNone/>
            </a:pPr>
            <a:r>
              <a:rPr lang="en-GB"/>
              <a:t>two major refactorings,</a:t>
            </a:r>
          </a:p>
          <a:p>
            <a:pPr marL="0" indent="0">
              <a:buNone/>
            </a:pPr>
            <a:r>
              <a:rPr lang="en-GB"/>
              <a:t>extremely defensive programming,</a:t>
            </a:r>
          </a:p>
          <a:p>
            <a:pPr marL="0" indent="0">
              <a:buNone/>
            </a:pPr>
            <a:r>
              <a:rPr lang="en-GB"/>
              <a:t>1200 LoC (Chess Engine had 230).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1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tvg’s Solution of the Initial 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C:\Data\tvg&gt;stack exec analyzer-exe -- gcc analyzer\whiletest.c f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SUMMARY =====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0 )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[1,6]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OK, we have full branch coverage.</a:t>
            </a: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501988" y="2580901"/>
            <a:ext cx="4701735" cy="5824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0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Verification of tvg’s Results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 SOLUTION [1,6] ----------------------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[("y",2),("return_val",1)]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1</a:t>
            </a: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/>
              <a:t>C:\Data\tvg\analyzer&gt;whiletest.exe 2</a:t>
            </a:r>
          </a:p>
          <a:p>
            <a:pPr marL="0" indent="0">
              <a:buNone/>
            </a:pPr>
            <a:r>
              <a:rPr lang="en-US" sz="2000"/>
              <a:t>f(2) =</a:t>
            </a:r>
          </a:p>
          <a:p>
            <a:pPr marL="0" indent="0">
              <a:buNone/>
            </a:pPr>
            <a:r>
              <a:rPr lang="en-US" sz="2000"/>
              <a:t>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 args = ["2"]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checkSolutionM [1,6] OK.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857641" y="2355741"/>
            <a:ext cx="4346082" cy="6049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3303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4204</Words>
  <Application>Microsoft Office PowerPoint</Application>
  <PresentationFormat>Benutzerdefiniert</PresentationFormat>
  <Paragraphs>534</Paragraphs>
  <Slides>24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Wingdings 3</vt:lpstr>
      <vt:lpstr>Eurostile</vt:lpstr>
      <vt:lpstr>Arial</vt:lpstr>
      <vt:lpstr>Droid Sans Mono</vt:lpstr>
      <vt:lpstr>Arial Unicode MS</vt:lpstr>
      <vt:lpstr>Courier New</vt:lpstr>
      <vt:lpstr>Calibri</vt:lpstr>
      <vt:lpstr>template</vt:lpstr>
      <vt:lpstr>A Tool With No Name</vt:lpstr>
      <vt:lpstr>Contents</vt:lpstr>
      <vt:lpstr>Bulletpoints</vt:lpstr>
      <vt:lpstr>The Problem</vt:lpstr>
      <vt:lpstr>Jorge’s and Alex’ Challenge</vt:lpstr>
      <vt:lpstr>Oscar: Existing Tools?</vt:lpstr>
      <vt:lpstr>tvg</vt:lpstr>
      <vt:lpstr>tvg’s Solution of the Initial Problem</vt:lpstr>
      <vt:lpstr>Verification of tvg’s Results</vt:lpstr>
      <vt:lpstr>Jorge/Alex’s Challenge</vt:lpstr>
      <vt:lpstr>State Space Explosion</vt:lpstr>
      <vt:lpstr>Jorge/Alex’s Challenge</vt:lpstr>
      <vt:lpstr>Tree Size Explosion</vt:lpstr>
      <vt:lpstr>Solution to Jorge/Alex’s Challenge</vt:lpstr>
      <vt:lpstr>Full Solution</vt:lpstr>
      <vt:lpstr>Predicting While-Loop Iterations (1)</vt:lpstr>
      <vt:lpstr>Predicting While-Loop Iterations (2)</vt:lpstr>
      <vt:lpstr>Predicting For-Loop Iterations</vt:lpstr>
      <vt:lpstr>Verification Harness</vt:lpstr>
      <vt:lpstr>Some Implementation Features</vt:lpstr>
      <vt:lpstr>Internal Trace Representation</vt:lpstr>
      <vt:lpstr>Microsoft Research’s Z3</vt:lpstr>
      <vt:lpstr>Things left to do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1113</cp:revision>
  <cp:lastPrinted>2018-01-19T07:40:56Z</cp:lastPrinted>
  <dcterms:created xsi:type="dcterms:W3CDTF">2009-12-04T13:21:58Z</dcterms:created>
  <dcterms:modified xsi:type="dcterms:W3CDTF">2021-04-30T16:21:00Z</dcterms:modified>
</cp:coreProperties>
</file>